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112"/>
  </p:notesMasterIdLst>
  <p:handoutMasterIdLst>
    <p:handoutMasterId r:id="rId113"/>
  </p:handoutMasterIdLst>
  <p:sldIdLst>
    <p:sldId id="532" r:id="rId4"/>
    <p:sldId id="405" r:id="rId5"/>
    <p:sldId id="401" r:id="rId6"/>
    <p:sldId id="334" r:id="rId7"/>
    <p:sldId id="335" r:id="rId8"/>
    <p:sldId id="336" r:id="rId9"/>
    <p:sldId id="433" r:id="rId10"/>
    <p:sldId id="398" r:id="rId11"/>
    <p:sldId id="436" r:id="rId12"/>
    <p:sldId id="346" r:id="rId13"/>
    <p:sldId id="400" r:id="rId14"/>
    <p:sldId id="434" r:id="rId15"/>
    <p:sldId id="338" r:id="rId16"/>
    <p:sldId id="402" r:id="rId17"/>
    <p:sldId id="404" r:id="rId18"/>
    <p:sldId id="533" r:id="rId19"/>
    <p:sldId id="344" r:id="rId20"/>
    <p:sldId id="345" r:id="rId21"/>
    <p:sldId id="535" r:id="rId22"/>
    <p:sldId id="403" r:id="rId23"/>
    <p:sldId id="534" r:id="rId24"/>
    <p:sldId id="348" r:id="rId25"/>
    <p:sldId id="349" r:id="rId26"/>
    <p:sldId id="350" r:id="rId27"/>
    <p:sldId id="406" r:id="rId28"/>
    <p:sldId id="351" r:id="rId29"/>
    <p:sldId id="352" r:id="rId30"/>
    <p:sldId id="437" r:id="rId31"/>
    <p:sldId id="553" r:id="rId32"/>
    <p:sldId id="438" r:id="rId33"/>
    <p:sldId id="439" r:id="rId34"/>
    <p:sldId id="441" r:id="rId35"/>
    <p:sldId id="440" r:id="rId36"/>
    <p:sldId id="554" r:id="rId37"/>
    <p:sldId id="538" r:id="rId38"/>
    <p:sldId id="442" r:id="rId39"/>
    <p:sldId id="555" r:id="rId40"/>
    <p:sldId id="526" r:id="rId41"/>
    <p:sldId id="527" r:id="rId42"/>
    <p:sldId id="443" r:id="rId43"/>
    <p:sldId id="469" r:id="rId44"/>
    <p:sldId id="470" r:id="rId45"/>
    <p:sldId id="548" r:id="rId46"/>
    <p:sldId id="471" r:id="rId47"/>
    <p:sldId id="472" r:id="rId48"/>
    <p:sldId id="529" r:id="rId49"/>
    <p:sldId id="556" r:id="rId50"/>
    <p:sldId id="474" r:id="rId51"/>
    <p:sldId id="475" r:id="rId52"/>
    <p:sldId id="477" r:id="rId53"/>
    <p:sldId id="478" r:id="rId54"/>
    <p:sldId id="557" r:id="rId55"/>
    <p:sldId id="479" r:id="rId56"/>
    <p:sldId id="481" r:id="rId57"/>
    <p:sldId id="482" r:id="rId58"/>
    <p:sldId id="528" r:id="rId59"/>
    <p:sldId id="483" r:id="rId60"/>
    <p:sldId id="558" r:id="rId61"/>
    <p:sldId id="484" r:id="rId62"/>
    <p:sldId id="485" r:id="rId63"/>
    <p:sldId id="486" r:id="rId64"/>
    <p:sldId id="487" r:id="rId65"/>
    <p:sldId id="488" r:id="rId66"/>
    <p:sldId id="559" r:id="rId67"/>
    <p:sldId id="489" r:id="rId68"/>
    <p:sldId id="490" r:id="rId69"/>
    <p:sldId id="491" r:id="rId70"/>
    <p:sldId id="492" r:id="rId71"/>
    <p:sldId id="498" r:id="rId72"/>
    <p:sldId id="540" r:id="rId73"/>
    <p:sldId id="541" r:id="rId74"/>
    <p:sldId id="543" r:id="rId75"/>
    <p:sldId id="500" r:id="rId76"/>
    <p:sldId id="542" r:id="rId77"/>
    <p:sldId id="544" r:id="rId78"/>
    <p:sldId id="501" r:id="rId79"/>
    <p:sldId id="549" r:id="rId80"/>
    <p:sldId id="545" r:id="rId81"/>
    <p:sldId id="502" r:id="rId82"/>
    <p:sldId id="503" r:id="rId83"/>
    <p:sldId id="504" r:id="rId84"/>
    <p:sldId id="505" r:id="rId85"/>
    <p:sldId id="493" r:id="rId86"/>
    <p:sldId id="530" r:id="rId87"/>
    <p:sldId id="494" r:id="rId88"/>
    <p:sldId id="495" r:id="rId89"/>
    <p:sldId id="496" r:id="rId90"/>
    <p:sldId id="497" r:id="rId91"/>
    <p:sldId id="514" r:id="rId92"/>
    <p:sldId id="546" r:id="rId93"/>
    <p:sldId id="516" r:id="rId94"/>
    <p:sldId id="517" r:id="rId95"/>
    <p:sldId id="550" r:id="rId96"/>
    <p:sldId id="518" r:id="rId97"/>
    <p:sldId id="519" r:id="rId98"/>
    <p:sldId id="520" r:id="rId99"/>
    <p:sldId id="521" r:id="rId100"/>
    <p:sldId id="551" r:id="rId101"/>
    <p:sldId id="552" r:id="rId102"/>
    <p:sldId id="523" r:id="rId103"/>
    <p:sldId id="524" r:id="rId104"/>
    <p:sldId id="506" r:id="rId105"/>
    <p:sldId id="507" r:id="rId106"/>
    <p:sldId id="509" r:id="rId107"/>
    <p:sldId id="510" r:id="rId108"/>
    <p:sldId id="511" r:id="rId109"/>
    <p:sldId id="512" r:id="rId110"/>
    <p:sldId id="513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87140" autoAdjust="0"/>
  </p:normalViewPr>
  <p:slideViewPr>
    <p:cSldViewPr>
      <p:cViewPr varScale="1">
        <p:scale>
          <a:sx n="75" d="100"/>
          <a:sy n="75" d="100"/>
        </p:scale>
        <p:origin x="-97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19.2.2019.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19.2.2019.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60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95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100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101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1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826"/>
            <a:ext cx="7200800" cy="621282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5976664"/>
          </a:xfrm>
        </p:spPr>
        <p:txBody>
          <a:bodyPr/>
          <a:lstStyle>
            <a:lvl1pPr marL="360000" indent="-288000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1pPr>
            <a:lvl2pPr marL="868363" indent="-282575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2pPr>
            <a:lvl3pPr marL="1133475" indent="-228600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3pPr>
            <a:lvl4pPr marL="1352550" indent="-182563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4pPr>
            <a:lvl5pPr marL="1544638" indent="-182563">
              <a:buFont typeface="Calibri" panose="020F0502020204030204" pitchFamily="34" charset="0"/>
              <a:buChar char="–"/>
              <a:defRPr sz="240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9512" y="647984"/>
            <a:ext cx="87849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35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7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921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86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84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741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113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26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6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4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2/19/2019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>
                <a:solidFill>
                  <a:prstClr val="white">
                    <a:shade val="50000"/>
                  </a:prstClr>
                </a:solidFill>
              </a:rPr>
              <a:pPr/>
              <a:t>2/19/2019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lang="en-US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67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9.wdp"/><Relationship Id="rId4" Type="http://schemas.openxmlformats.org/officeDocument/2006/relationships/image" Target="../media/image5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microsoft.com/office/2007/relationships/hdphoto" Target="../media/hdphoto11.wdp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3.wdp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MONTEARNA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4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018588" y="3356992"/>
            <a:ext cx="5067840" cy="3315872"/>
          </a:xfrm>
          <a:prstGeom prst="rect">
            <a:avLst/>
          </a:prstGeom>
          <a:noFill/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3" name="Picture 2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6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41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453193" cy="36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545524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545524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545524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545524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116632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584673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558335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520279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402516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638393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391474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3534218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2676962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819706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30536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CIJENA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09439" y="6315014"/>
            <a:ext cx="243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KOL. POTRAŽIVANJA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89101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3342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2650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650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2650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650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650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650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650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650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2650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238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6876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238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6116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710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19904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3608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933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63110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257" y="1296574"/>
            <a:ext cx="2671552" cy="171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752062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748268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319508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605524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94" name="Elbow Connector 93"/>
          <p:cNvCxnSpPr/>
          <p:nvPr/>
        </p:nvCxnSpPr>
        <p:spPr>
          <a:xfrm>
            <a:off x="1033888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462780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5" name="Elbow Connector 124"/>
          <p:cNvCxnSpPr/>
          <p:nvPr/>
        </p:nvCxnSpPr>
        <p:spPr>
          <a:xfrm>
            <a:off x="1066256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360496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9" name="Elbow Connector 128"/>
          <p:cNvCxnSpPr/>
          <p:nvPr/>
        </p:nvCxnSpPr>
        <p:spPr>
          <a:xfrm>
            <a:off x="1033888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105986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43" name="Rounded Rectangular Callout 142"/>
          <p:cNvSpPr/>
          <p:nvPr/>
        </p:nvSpPr>
        <p:spPr>
          <a:xfrm>
            <a:off x="2534086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ljudi ne kupuju jer je </a:t>
            </a:r>
            <a:r>
              <a:rPr lang="hr-HR" b="1" dirty="0" smtClean="0">
                <a:solidFill>
                  <a:srgbClr val="FF0000"/>
                </a:solidFill>
              </a:rPr>
              <a:t>preskupo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534086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rgbClr val="FF0000"/>
                </a:solidFill>
              </a:rPr>
              <a:t>smanjenjem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cijena, </a:t>
            </a:r>
            <a:r>
              <a:rPr lang="hr-HR" b="1" dirty="0" smtClean="0">
                <a:solidFill>
                  <a:srgbClr val="FF0000"/>
                </a:solidFill>
              </a:rPr>
              <a:t>povećava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se potražnja</a:t>
            </a:r>
            <a:endParaRPr lang="hr-HR" dirty="0">
              <a:solidFill>
                <a:prstClr val="black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034284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daljnjim </a:t>
            </a:r>
            <a:r>
              <a:rPr lang="hr-HR" b="1" dirty="0" smtClean="0">
                <a:solidFill>
                  <a:srgbClr val="FF0000"/>
                </a:solidFill>
              </a:rPr>
              <a:t>smanjenjem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cijena</a:t>
            </a:r>
            <a:r>
              <a:rPr lang="hr-HR" dirty="0" smtClean="0">
                <a:solidFill>
                  <a:prstClr val="black"/>
                </a:solidFill>
              </a:rPr>
              <a:t>, još više se </a:t>
            </a:r>
            <a:r>
              <a:rPr lang="hr-HR" b="1" dirty="0" smtClean="0">
                <a:solidFill>
                  <a:srgbClr val="FF0000"/>
                </a:solidFill>
              </a:rPr>
              <a:t>povećava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potražnja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463044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proizvod postaje dostupan širokim masama radi još većeg pojeftinjenja</a:t>
            </a:r>
            <a:endParaRPr lang="hr-HR" b="1" dirty="0">
              <a:solidFill>
                <a:prstClr val="black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897065" y="95785"/>
            <a:ext cx="4178743" cy="1118598"/>
          </a:xfrm>
          <a:prstGeom prst="rect">
            <a:avLst/>
          </a:prstGeom>
          <a:solidFill>
            <a:srgbClr val="00206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hr-HR" sz="16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NEGATIVAN ODNOS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IZMEĐU CIJENE I KOLIČINE</a:t>
            </a:r>
          </a:p>
          <a:p>
            <a:pPr algn="ctr"/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CIJENA – 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VEĆA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POTRAŽNJA</a:t>
            </a:r>
          </a:p>
          <a:p>
            <a:pPr algn="ctr"/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CIJENA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–</a:t>
            </a:r>
            <a:r>
              <a:rPr lang="hr-H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MANJA </a:t>
            </a:r>
            <a:r>
              <a:rPr lang="hr-HR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POTRAŽNJA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0982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2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build="allAtOnce" animBg="1"/>
      <p:bldP spid="147" grpId="0" build="allAtOnce" animBg="1"/>
      <p:bldP spid="148" grpId="0" build="allAtOnce" animBg="1"/>
      <p:bldP spid="155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694799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30" name="Freeform 129"/>
          <p:cNvSpPr/>
          <p:nvPr/>
        </p:nvSpPr>
        <p:spPr>
          <a:xfrm flipH="1">
            <a:off x="2552055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17" name="Freeform 116"/>
          <p:cNvSpPr/>
          <p:nvPr/>
        </p:nvSpPr>
        <p:spPr>
          <a:xfrm flipH="1">
            <a:off x="3409311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85" name="Elbow Connector 84"/>
          <p:cNvCxnSpPr/>
          <p:nvPr/>
        </p:nvCxnSpPr>
        <p:spPr>
          <a:xfrm>
            <a:off x="908981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338005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91162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CIJENA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23757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KOLIČINA KOJA SE NUDI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766105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408517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01597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1597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01597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1597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1597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01597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01597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1597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01597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7477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43857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7477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536261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36219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194997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11117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968429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838203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981079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92" name="Elbow Connector 91"/>
          <p:cNvCxnSpPr/>
          <p:nvPr/>
        </p:nvCxnSpPr>
        <p:spPr>
          <a:xfrm>
            <a:off x="908981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266567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12" name="Elbow Connector 111"/>
          <p:cNvCxnSpPr/>
          <p:nvPr/>
        </p:nvCxnSpPr>
        <p:spPr>
          <a:xfrm>
            <a:off x="908981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337873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21" name="Elbow Connector 120"/>
          <p:cNvCxnSpPr/>
          <p:nvPr/>
        </p:nvCxnSpPr>
        <p:spPr>
          <a:xfrm>
            <a:off x="908981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480617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cxnSp>
        <p:nvCxnSpPr>
          <p:cNvPr id="132" name="Elbow Connector 131"/>
          <p:cNvCxnSpPr/>
          <p:nvPr/>
        </p:nvCxnSpPr>
        <p:spPr>
          <a:xfrm>
            <a:off x="908981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623361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prstClr val="white"/>
              </a:solidFill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2080" y="3384111"/>
            <a:ext cx="3556036" cy="213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" name="Rounded Rectangular Callout 144"/>
          <p:cNvSpPr/>
          <p:nvPr/>
        </p:nvSpPr>
        <p:spPr>
          <a:xfrm>
            <a:off x="5954946" y="1886183"/>
            <a:ext cx="3143272" cy="1071546"/>
          </a:xfrm>
          <a:prstGeom prst="wedgeRoundRectCallout">
            <a:avLst>
              <a:gd name="adj1" fmla="val -45592"/>
              <a:gd name="adj2" fmla="val -831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radi </a:t>
            </a:r>
            <a:r>
              <a:rPr lang="hr-HR" b="1" dirty="0" smtClean="0">
                <a:solidFill>
                  <a:srgbClr val="FF0000"/>
                </a:solidFill>
              </a:rPr>
              <a:t>velike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potražnje</a:t>
            </a:r>
            <a:r>
              <a:rPr lang="hr-HR" dirty="0" smtClean="0">
                <a:solidFill>
                  <a:prstClr val="black"/>
                </a:solidFill>
              </a:rPr>
              <a:t>, </a:t>
            </a:r>
            <a:r>
              <a:rPr lang="hr-HR" b="1" dirty="0" smtClean="0">
                <a:solidFill>
                  <a:srgbClr val="FF0000"/>
                </a:solidFill>
              </a:rPr>
              <a:t>cijena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visoka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– proizvođači proizvode više radi dobre cijene</a:t>
            </a:r>
            <a:endParaRPr lang="hr-HR" b="1" dirty="0">
              <a:solidFill>
                <a:prstClr val="black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194865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kada </a:t>
            </a:r>
            <a:r>
              <a:rPr lang="hr-HR" b="1" dirty="0" smtClean="0">
                <a:solidFill>
                  <a:srgbClr val="FF0000"/>
                </a:solidFill>
              </a:rPr>
              <a:t>cijena počne padati</a:t>
            </a:r>
            <a:r>
              <a:rPr lang="hr-HR" dirty="0" smtClean="0">
                <a:solidFill>
                  <a:srgbClr val="FF0000"/>
                </a:solidFill>
              </a:rPr>
              <a:t>,</a:t>
            </a:r>
            <a:r>
              <a:rPr lang="hr-HR" dirty="0" smtClean="0">
                <a:solidFill>
                  <a:prstClr val="black"/>
                </a:solidFill>
              </a:rPr>
              <a:t> proizvođači će </a:t>
            </a:r>
            <a:r>
              <a:rPr lang="hr-HR" b="1" dirty="0" smtClean="0">
                <a:solidFill>
                  <a:srgbClr val="FF0000"/>
                </a:solidFill>
              </a:rPr>
              <a:t>smanjiti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proizvodnju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i="1" dirty="0" smtClean="0">
                <a:solidFill>
                  <a:prstClr val="black"/>
                </a:solidFill>
              </a:rPr>
              <a:t>(jer im se manje nego prije isplati proizvoditi)</a:t>
            </a:r>
            <a:endParaRPr lang="hr-HR" b="1" i="1" dirty="0">
              <a:solidFill>
                <a:prstClr val="black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123295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black"/>
                </a:solidFill>
              </a:rPr>
              <a:t>daljnje </a:t>
            </a:r>
            <a:r>
              <a:rPr lang="hr-HR" b="1" dirty="0" smtClean="0">
                <a:solidFill>
                  <a:srgbClr val="FF0000"/>
                </a:solidFill>
              </a:rPr>
              <a:t>smanjenje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cijene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>
                <a:solidFill>
                  <a:prstClr val="black"/>
                </a:solidFill>
              </a:rPr>
              <a:t>utječe na </a:t>
            </a:r>
            <a:r>
              <a:rPr lang="hr-HR" b="1" dirty="0" smtClean="0">
                <a:solidFill>
                  <a:srgbClr val="FF0000"/>
                </a:solidFill>
              </a:rPr>
              <a:t>smanjenje</a:t>
            </a:r>
            <a:r>
              <a:rPr lang="hr-HR" b="1" dirty="0" smtClean="0">
                <a:solidFill>
                  <a:prstClr val="black"/>
                </a:solidFill>
              </a:rPr>
              <a:t> </a:t>
            </a:r>
            <a:r>
              <a:rPr lang="hr-HR" b="1" dirty="0" smtClean="0">
                <a:solidFill>
                  <a:srgbClr val="FF0000"/>
                </a:solidFill>
              </a:rPr>
              <a:t>proizvodnje</a:t>
            </a:r>
            <a:endParaRPr lang="hr-HR" b="1" i="1" dirty="0">
              <a:solidFill>
                <a:srgbClr val="FF0000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31453" y="55616"/>
            <a:ext cx="2866765" cy="1341811"/>
          </a:xfrm>
          <a:prstGeom prst="rect">
            <a:avLst/>
          </a:prstGeom>
          <a:solidFill>
            <a:srgbClr val="00206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600"/>
              </a:spcBef>
            </a:pPr>
            <a:r>
              <a:rPr lang="hr-HR" sz="1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POZITIVAN ODNOS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IZMEĐU </a:t>
            </a:r>
            <a:b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CIJENA – 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VEĆA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CIJENA – </a:t>
            </a:r>
            <a:r>
              <a:rPr lang="hr-HR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MANJA</a:t>
            </a:r>
            <a:r>
              <a:rPr lang="hr-H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81804" y="6492812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8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45" grpId="0" build="allAtOnce" animBg="1"/>
      <p:bldP spid="146" grpId="0" build="allAtOnce" animBg="1"/>
      <p:bldP spid="149" grpId="0" build="allAtOnce" animBg="1"/>
      <p:bldP spid="155" grpId="0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6894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2736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5225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99792" y="136865"/>
            <a:ext cx="6318464" cy="192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771230" y="1198470"/>
            <a:ext cx="6251246" cy="268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1230" y="1748058"/>
            <a:ext cx="6251246" cy="26887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230" y="639666"/>
            <a:ext cx="6251246" cy="268871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56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72094"/>
            <a:ext cx="8868417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/>
          <a:p>
            <a:pPr>
              <a:defRPr/>
            </a:pPr>
            <a:r>
              <a:rPr lang="hr-HR" dirty="0"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SAVRŠENA I NESAVRŠENA KONKURENCIJA</a:t>
            </a:r>
            <a:endParaRPr lang="hr-HR" dirty="0"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775471"/>
            <a:ext cx="9144000" cy="6109913"/>
          </a:xfrm>
        </p:spPr>
        <p:txBody>
          <a:bodyPr>
            <a:no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</a:rPr>
              <a:t>SAVRŠENA KONKURENCIJA NA TRŽIŠTU</a:t>
            </a:r>
            <a:r>
              <a:rPr lang="hr-HR" sz="2800" b="1" dirty="0" smtClean="0"/>
              <a:t> </a:t>
            </a:r>
            <a:r>
              <a:rPr lang="hr-HR" b="1" dirty="0" smtClean="0"/>
              <a:t>– </a:t>
            </a:r>
            <a:r>
              <a:rPr lang="hr-HR" dirty="0">
                <a:solidFill>
                  <a:prstClr val="white"/>
                </a:solidFill>
              </a:rPr>
              <a:t>postoji velik broj ponuđača istog </a:t>
            </a:r>
            <a:r>
              <a:rPr lang="hr-HR" dirty="0" smtClean="0">
                <a:solidFill>
                  <a:prstClr val="white"/>
                </a:solidFill>
              </a:rPr>
              <a:t>proizvoda ili </a:t>
            </a:r>
            <a:r>
              <a:rPr lang="hr-HR" dirty="0">
                <a:solidFill>
                  <a:prstClr val="white"/>
                </a:solidFill>
              </a:rPr>
              <a:t>usluge, te velik broj  zainteresiranih </a:t>
            </a:r>
            <a:r>
              <a:rPr lang="hr-HR" dirty="0" smtClean="0">
                <a:solidFill>
                  <a:prstClr val="white"/>
                </a:solidFill>
              </a:rPr>
              <a:t>kupaca – nitko nije dovoljno moćan da može utjecati na cijenu</a:t>
            </a:r>
          </a:p>
          <a:p>
            <a:r>
              <a:rPr lang="hr-HR" b="1" dirty="0" smtClean="0">
                <a:solidFill>
                  <a:srgbClr val="FFC000"/>
                </a:solidFill>
              </a:rPr>
              <a:t>NESAVRŠENA</a:t>
            </a:r>
            <a:r>
              <a:rPr lang="hr-HR" sz="2800" dirty="0" smtClean="0">
                <a:solidFill>
                  <a:srgbClr val="FFC000"/>
                </a:solidFill>
              </a:rPr>
              <a:t> </a:t>
            </a:r>
            <a:r>
              <a:rPr lang="hr-HR" b="1" dirty="0" smtClean="0">
                <a:solidFill>
                  <a:srgbClr val="FFC000"/>
                </a:solidFill>
              </a:rPr>
              <a:t>KONKURENCIJA</a:t>
            </a:r>
            <a:r>
              <a:rPr lang="hr-HR" sz="2800" dirty="0" smtClean="0">
                <a:solidFill>
                  <a:srgbClr val="FFC000"/>
                </a:solidFill>
              </a:rPr>
              <a:t> </a:t>
            </a:r>
            <a:r>
              <a:rPr lang="hr-HR" dirty="0" smtClean="0">
                <a:solidFill>
                  <a:prstClr val="white"/>
                </a:solidFill>
              </a:rPr>
              <a:t>– kada je ravnoteža na strani ponude ili potražnje</a:t>
            </a:r>
          </a:p>
          <a:p>
            <a:r>
              <a:rPr lang="hr-HR" dirty="0" smtClean="0"/>
              <a:t>ravnoteža na strani ponude: 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MONOPOL </a:t>
            </a:r>
            <a:r>
              <a:rPr lang="hr-HR" dirty="0" smtClean="0"/>
              <a:t>–</a:t>
            </a:r>
            <a:r>
              <a:rPr lang="hr-HR" b="1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1 ponuđač (trgovac), više kupaca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DUOPOL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2 ponuđača, više kupaca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OLIGOPOL </a:t>
            </a:r>
            <a:r>
              <a:rPr lang="hr-HR" dirty="0" smtClean="0"/>
              <a:t>–</a:t>
            </a:r>
            <a:r>
              <a:rPr lang="hr-HR" b="1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više od 2 ponuđača, veći broj kupaca</a:t>
            </a:r>
          </a:p>
          <a:p>
            <a:pPr>
              <a:spcBef>
                <a:spcPts val="1200"/>
              </a:spcBef>
            </a:pPr>
            <a:r>
              <a:rPr lang="hr-HR" dirty="0"/>
              <a:t>ravnoteža </a:t>
            </a:r>
            <a:r>
              <a:rPr lang="hr-HR" dirty="0" smtClean="0"/>
              <a:t>na strani potražnje:</a:t>
            </a:r>
          </a:p>
          <a:p>
            <a:pPr lvl="1"/>
            <a:r>
              <a:rPr lang="hr-HR" b="1" dirty="0">
                <a:solidFill>
                  <a:srgbClr val="FFC000"/>
                </a:solidFill>
              </a:rPr>
              <a:t>MONOPSON</a:t>
            </a:r>
            <a:r>
              <a:rPr lang="hr-HR" dirty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1 kupac, više ponuđača (trgovaca)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DUOPSON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2 kupca, više ponuđača</a:t>
            </a:r>
          </a:p>
          <a:p>
            <a:pPr lvl="1"/>
            <a:r>
              <a:rPr lang="hr-HR" b="1" dirty="0" smtClean="0">
                <a:solidFill>
                  <a:srgbClr val="FFC000"/>
                </a:solidFill>
              </a:rPr>
              <a:t>OLIGOPSON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više od 2 kupca, veći broj ponuđača</a:t>
            </a:r>
          </a:p>
        </p:txBody>
      </p:sp>
    </p:spTree>
    <p:extLst>
      <p:ext uri="{BB962C8B-B14F-4D97-AF65-F5344CB8AC3E}">
        <p14:creationId xmlns:p14="http://schemas.microsoft.com/office/powerpoint/2010/main" val="21584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60232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748464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500594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336378"/>
            <a:ext cx="3714776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452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27452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57255" y="-423971"/>
            <a:ext cx="500066" cy="31563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11929</TotalTime>
  <Words>5929</Words>
  <Application>Microsoft Office PowerPoint</Application>
  <PresentationFormat>On-screen Show (4:3)</PresentationFormat>
  <Paragraphs>1035</Paragraphs>
  <Slides>108</Slides>
  <Notes>5</Notes>
  <HiddenSlides>62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marketing_tema</vt:lpstr>
      <vt:lpstr>1_marketing_tema</vt:lpstr>
      <vt:lpstr>2_marketing_tema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PowerPoint Presentation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PowerPoint Presentation</vt:lpstr>
      <vt:lpstr>MJEŠOVITO GOSPODARSTVO</vt:lpstr>
      <vt:lpstr>PowerPoint Presentation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SAVRŠENA I NESAVRŠENA KONKURENCIJA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1369</cp:revision>
  <dcterms:created xsi:type="dcterms:W3CDTF">2012-10-26T08:37:40Z</dcterms:created>
  <dcterms:modified xsi:type="dcterms:W3CDTF">2019-02-19T09:43:32Z</dcterms:modified>
</cp:coreProperties>
</file>